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8"/>
  </p:notesMasterIdLst>
  <p:handoutMasterIdLst>
    <p:handoutMasterId r:id="rId19"/>
  </p:handoutMasterIdLst>
  <p:sldIdLst>
    <p:sldId id="303" r:id="rId2"/>
    <p:sldId id="726" r:id="rId3"/>
    <p:sldId id="668" r:id="rId4"/>
    <p:sldId id="670" r:id="rId5"/>
    <p:sldId id="636" r:id="rId6"/>
    <p:sldId id="735" r:id="rId7"/>
    <p:sldId id="716" r:id="rId8"/>
    <p:sldId id="740" r:id="rId9"/>
    <p:sldId id="736" r:id="rId10"/>
    <p:sldId id="729" r:id="rId11"/>
    <p:sldId id="737" r:id="rId12"/>
    <p:sldId id="738" r:id="rId13"/>
    <p:sldId id="739" r:id="rId14"/>
    <p:sldId id="725" r:id="rId15"/>
    <p:sldId id="717" r:id="rId16"/>
    <p:sldId id="704" r:id="rId17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C1E442"/>
    <a:srgbClr val="C6D254"/>
    <a:srgbClr val="72AF2F"/>
    <a:srgbClr val="5C88D0"/>
    <a:srgbClr val="2A6EA8"/>
    <a:srgbClr val="B1D254"/>
    <a:srgbClr val="72732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51" autoAdjust="0"/>
    <p:restoredTop sz="95285" autoAdjust="0"/>
  </p:normalViewPr>
  <p:slideViewPr>
    <p:cSldViewPr snapToGrid="0">
      <p:cViewPr varScale="1">
        <p:scale>
          <a:sx n="75" d="100"/>
          <a:sy n="75" d="100"/>
        </p:scale>
        <p:origin x="672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-2220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3/1/2019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3/1/2019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60549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042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5258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12605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8483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4766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2838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671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364288"/>
            <a:ext cx="7950201" cy="372894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>
                <a:solidFill>
                  <a:schemeClr val="bg1"/>
                </a:solidFill>
              </a:rPr>
              <a:t> </a:t>
            </a:r>
            <a:r>
              <a:rPr lang="en-GB" sz="1100" b="1" spc="300">
                <a:ea typeface="+mn-ea"/>
                <a:cs typeface="Arial" panose="020B0604020202020204" pitchFamily="34" charset="0"/>
              </a:rPr>
              <a:t>S5-192042, SA5#124, Taipei Taiwan 25February – 1</a:t>
            </a:r>
            <a:r>
              <a:rPr lang="en-GB" sz="1100" b="1" spc="300" baseline="30000">
                <a:ea typeface="+mn-ea"/>
                <a:cs typeface="Arial" panose="020B0604020202020204" pitchFamily="34" charset="0"/>
              </a:rPr>
              <a:t>st</a:t>
            </a:r>
            <a:r>
              <a:rPr lang="en-GB" sz="1100" b="1" spc="300">
                <a:ea typeface="+mn-ea"/>
                <a:cs typeface="Arial" panose="020B0604020202020204" pitchFamily="34" charset="0"/>
              </a:rPr>
              <a:t> March 2019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</a:t>
            </a:r>
            <a:r>
              <a:rPr lang="en-GB" altLang="en-US" sz="1067"/>
              <a:t>3GPP 2019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SA/WG5_TM/TSGS5_124/Docs/S5-192048.zip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SA/WG5_TM/TSGS5_124/Docs/S5-192048.zip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WG5_TM/TSGS5_124/Docs/S5-192217.zip" TargetMode="External"/><Relationship Id="rId3" Type="http://schemas.openxmlformats.org/officeDocument/2006/relationships/hyperlink" Target="http://www.3gpp.org/ftp/TSG_SA/WG5_TM/TSGS5_124/Docs/S5-192065.zip" TargetMode="External"/><Relationship Id="rId7" Type="http://schemas.openxmlformats.org/officeDocument/2006/relationships/hyperlink" Target="http://www.3gpp.org/ftp/TSG_SA/WG5_TM/TSGS5_124/Docs/S5-192215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3gpp.org/ftp/TSG_SA/WG5_TM/TSGS5_124/Docs/S5-192263.zip" TargetMode="External"/><Relationship Id="rId5" Type="http://schemas.openxmlformats.org/officeDocument/2006/relationships/hyperlink" Target="http://www.3gpp.org/ftp/TSG_SA/WG5_TM/TSGS5_124/Docs/S5-192059.zip" TargetMode="External"/><Relationship Id="rId4" Type="http://schemas.openxmlformats.org/officeDocument/2006/relationships/hyperlink" Target="http://www.3gpp.org/ftp/TSG_SA/WG5_TM/TSGS5_124/Docs/S5-192066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24/Docs/S5-192064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24/Docs/S5-192213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3gpp.org/ftp/TSG_SA/WG5_TM/TSGS5_124/Docs/S5-192248.zip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/>
              <a:t> </a:t>
            </a:r>
            <a:r>
              <a:rPr lang="en-GB" altLang="zh-CN" sz="4800" b="1"/>
              <a:t>SA5 CH SWG Exec Report</a:t>
            </a:r>
            <a:br>
              <a:rPr lang="en-GB" sz="4800" b="1" i="1"/>
            </a:br>
            <a:r>
              <a:rPr lang="fr-FR" sz="2400">
                <a:latin typeface="Arial" pitchFamily="34" charset="0"/>
              </a:rPr>
              <a:t>SA5#124, </a:t>
            </a:r>
            <a:r>
              <a:rPr lang="en-US" sz="2400">
                <a:latin typeface="Arial" pitchFamily="34" charset="0"/>
              </a:rPr>
              <a:t>25 Febrary – 1</a:t>
            </a:r>
            <a:r>
              <a:rPr lang="en-US" sz="2400" baseline="30000">
                <a:latin typeface="Arial" pitchFamily="34" charset="0"/>
              </a:rPr>
              <a:t>st</a:t>
            </a:r>
            <a:r>
              <a:rPr lang="en-US" sz="2400">
                <a:latin typeface="Arial" pitchFamily="34" charset="0"/>
              </a:rPr>
              <a:t> March 2019</a:t>
            </a:r>
            <a:br>
              <a:rPr lang="fr-FR" sz="2400">
                <a:latin typeface="Arial" pitchFamily="34" charset="0"/>
              </a:rPr>
            </a:br>
            <a:r>
              <a:rPr lang="en-US" sz="2400">
                <a:latin typeface="Arial" pitchFamily="34" charset="0"/>
              </a:rPr>
              <a:t>Taipei,Taiwan</a:t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/>
            </a:br>
            <a:r>
              <a:rPr lang="en-GB" sz="2400">
                <a:latin typeface="Arial" charset="0"/>
              </a:rPr>
              <a:t>Maryse GARDELLA, SWG Chair, Nokia</a:t>
            </a: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(2/5)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0400203"/>
              </p:ext>
            </p:extLst>
          </p:nvPr>
        </p:nvGraphicFramePr>
        <p:xfrm>
          <a:off x="0" y="948717"/>
          <a:ext cx="12110936" cy="5339373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Nchf Online and Offline Charging Services 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OFSBI_CH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820030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25% -&gt; 40%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SA#84 – June 2019 </a:t>
                      </a: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=&gt;</a:t>
                      </a: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SA#85 September (Updated)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32.255, TS 32.290, TS 32.291, TS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were agreed to TS 32.255 on: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 characteristics example extended with " charging service" indicating "Converged charging" or "Offline only charging"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Behavior on triggers for SSC mode and message flow for PDU session establishment in "offline only" charging.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 CR was agreed to TS 32.290 for </a:t>
                      </a: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"offline" charging scenarios which are referring to those described in Diameter-based specification, to </a:t>
                      </a: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indicate </a:t>
                      </a: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Nchf SBI Interface is used instead.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</a:t>
                      </a: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 consensus could be reached on introducing a separate </a:t>
                      </a: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"Offline only" charging service.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After discussion on paper (S5-192271), it was concluded not to specify separate "online charging" service.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TS 32.255 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(S5-192122, S5-192279, S5-192280)</a:t>
                      </a:r>
                    </a:p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TS 32.290 (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S5-192281)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835035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(3/5)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7649312"/>
              </p:ext>
            </p:extLst>
          </p:nvPr>
        </p:nvGraphicFramePr>
        <p:xfrm>
          <a:off x="0" y="948717"/>
          <a:ext cx="12110936" cy="5244138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Enhancement of 5GC interworking with EPC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5GIEPC_CH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820031 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30% -&gt; 30%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SA#85 – September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32.255, TS 32.291, TS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561791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(4/5)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1856364"/>
              </p:ext>
            </p:extLst>
          </p:nvPr>
        </p:nvGraphicFramePr>
        <p:xfrm>
          <a:off x="0" y="948717"/>
          <a:ext cx="12110936" cy="5328849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Exposure Charging in 5G System Architecture 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5GS_Ph1_NEFCH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820033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5% -&gt; 20%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SA#86 – December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32.254, TS 32.290, TS 32.291, TS 32.298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Message flows for NEF interaction with CHF across Nchf were introduced for: </a:t>
                      </a:r>
                    </a:p>
                    <a:p>
                      <a:pPr marL="285750" lvl="0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API Invocation to NEF in both IEC (Immediate Event Charging) and ECUR (Event Charging Unit Reservation) modes</a:t>
                      </a:r>
                    </a:p>
                    <a:p>
                      <a:pPr marL="285750" lvl="0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API Notification from NEF in both IEC and ECUR modes</a:t>
                      </a:r>
                    </a:p>
                    <a:p>
                      <a:pPr marL="0" lvl="0" indent="0" algn="l" defTabSz="1219170" rtl="0" eaLnBrk="1" latinLnBrk="0" hangingPunct="1">
                        <a:buFont typeface="Arial" panose="020B0604020202020204" pitchFamily="34" charset="0"/>
                        <a:buNone/>
                      </a:pP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 algn="l" defTabSz="121917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CHF CDRs generation mechanism for NEF charging was introduced.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TS 32.254 (S5-192283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, S5-192284)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935080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(5/5)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3057756"/>
              </p:ext>
            </p:extLst>
          </p:nvPr>
        </p:nvGraphicFramePr>
        <p:xfrm>
          <a:off x="193040" y="948717"/>
          <a:ext cx="11663680" cy="5339373"/>
        </p:xfrm>
        <a:graphic>
          <a:graphicData uri="http://schemas.openxmlformats.org/drawingml/2006/table">
            <a:tbl>
              <a:tblPr/>
              <a:tblGrid>
                <a:gridCol w="18034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2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4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30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AMF in 5G System Architecture Phase 1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5GS_Ph1_AMFCH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820034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20%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SA#85 – September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32.290, TS 32.291, TS 32.298, TS 32.297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CR to TS 32.240 umbrella charging specification introduced the new TS 32.256 "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5G connection and mobility domain charging; Stage 2"</a:t>
                      </a: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and the AMF in the CHF Service-based interface architecture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were agreed to TS 32.256 on: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 architecture with AMF embedding a CTF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 principles: covering Registrations and N2 connections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Message flows for registration event based offline charging: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Registration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UE-Initiated Deregistration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Newtrok-Initiated Deregistration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TS 32.240 (S5-192056) 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new TS 32.256 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– email (S5-192366)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3084286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SIs (1/1)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6158657"/>
              </p:ext>
            </p:extLst>
          </p:nvPr>
        </p:nvGraphicFramePr>
        <p:xfrm>
          <a:off x="254000" y="927100"/>
          <a:ext cx="10891518" cy="5511985"/>
        </p:xfrm>
        <a:graphic>
          <a:graphicData uri="http://schemas.openxmlformats.org/drawingml/2006/table">
            <a:tbl>
              <a:tblPr/>
              <a:tblGrid>
                <a:gridCol w="17030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7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73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73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89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Charging Aspects of Network Slicing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FS_NETSLICE_CH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918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820029 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20% -&gt; </a:t>
                      </a: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30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SA#84– June 2019 </a:t>
                      </a: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=&gt;</a:t>
                      </a: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 </a:t>
                      </a: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SA#85 September (Updated)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32.845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37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The following were introduced: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Solutions for "Network Slice Performance based charging":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Evaluation of the existing solution  based on a "Performance based Network Slice Charging Function" separate for CHF.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Alternative solution based on CHF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Both solutions rely on subscribe/notify from CHF to appropriate Management Function 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One solution for Key issue "usage based charging for network slicei instance", based on aggregation of event based charging for each start of PDU session reporting the S-NSSAI.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Clarification charging per N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etwork Slice "instance" in some places.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J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oin OAM-CH session: a set of OAM owned TSs were provided as pointeur for the next step.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3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new TR 32.845, email approval (S5-192365) 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1583395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TRs / TSs to be sent </a:t>
            </a:r>
            <a:r>
              <a:rPr lang="sv-SE"/>
              <a:t>to SA#83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224064867"/>
              </p:ext>
            </p:extLst>
          </p:nvPr>
        </p:nvGraphicFramePr>
        <p:xfrm>
          <a:off x="641446" y="1910693"/>
          <a:ext cx="10549718" cy="1033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451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194519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9652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5403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</a:tblGrid>
              <a:tr h="6574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Sent for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065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9607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3600" dirty="0" err="1"/>
              <a:t>Thank</a:t>
            </a:r>
            <a:r>
              <a:rPr lang="sv-SE" sz="3600" dirty="0"/>
              <a:t> </a:t>
            </a:r>
            <a:r>
              <a:rPr lang="sv-SE" sz="3600" dirty="0" err="1"/>
              <a:t>you</a:t>
            </a:r>
            <a:r>
              <a:rPr lang="sv-SE" sz="36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sz="4400"/>
              <a:t>Administrative aspects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1810042" y="3839307"/>
            <a:ext cx="9467558" cy="2133475"/>
          </a:xfrm>
        </p:spPr>
        <p:txBody>
          <a:bodyPr/>
          <a:lstStyle/>
          <a:p>
            <a:pPr marL="534972" indent="-457200"/>
            <a:r>
              <a:rPr lang="en-US" altLang="zh-CN" sz="2900"/>
              <a:t>Future meetings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fr-FR" sz="2500"/>
              <a:t>Participation to June SA5-Ad Hoc confirmed at </a:t>
            </a:r>
            <a:r>
              <a:rPr lang="en-US" sz="2500"/>
              <a:t>SA5#124 with the Agenda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endParaRPr lang="en-US" sz="2500"/>
          </a:p>
          <a:p>
            <a:pPr marL="457200" lvl="1" indent="0">
              <a:buNone/>
            </a:pP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09" y="0"/>
            <a:ext cx="8973312" cy="768101"/>
          </a:xfrm>
        </p:spPr>
        <p:txBody>
          <a:bodyPr/>
          <a:lstStyle/>
          <a:p>
            <a:r>
              <a:rPr lang="sv-SE"/>
              <a:t>Incoming LSs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224765002"/>
              </p:ext>
            </p:extLst>
          </p:nvPr>
        </p:nvGraphicFramePr>
        <p:xfrm>
          <a:off x="222194" y="1994244"/>
          <a:ext cx="11600596" cy="1655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1717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74296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07239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23982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93362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053756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11284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S5-192048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to SA2 and SA5 on VoWiFi – VoLTE handover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GSMA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Postponed</a:t>
                      </a:r>
                    </a:p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5826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260507258"/>
              </p:ext>
            </p:extLst>
          </p:nvPr>
        </p:nvGraphicFramePr>
        <p:xfrm>
          <a:off x="487680" y="1828506"/>
          <a:ext cx="11020140" cy="15750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1457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602897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352833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26349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569459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0874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S5-192275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to SA2 for answer to GSMA on their "LS to SA2 and SA5 on VoWiFi – VoLTE handover"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SA2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CT1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Work Items / Study Items</a:t>
            </a:r>
          </a:p>
          <a:p>
            <a:pPr algn="ctr">
              <a:defRPr/>
            </a:pPr>
            <a:r>
              <a:rPr lang="en-US" altLang="zh-CN" sz="2400" dirty="0">
                <a:solidFill>
                  <a:srgbClr val="FF0000"/>
                </a:solidFill>
                <a:latin typeface="Calibri"/>
                <a:cs typeface="Times New Roman" pitchFamily="18" charset="0"/>
              </a:rPr>
              <a:t>For approval by SA5 closing plenary</a:t>
            </a:r>
            <a:endParaRPr lang="en-GB" altLang="zh-CN" sz="24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1995908"/>
              </p:ext>
            </p:extLst>
          </p:nvPr>
        </p:nvGraphicFramePr>
        <p:xfrm>
          <a:off x="708800" y="1837339"/>
          <a:ext cx="10254142" cy="2062620"/>
        </p:xfrm>
        <a:graphic>
          <a:graphicData uri="http://schemas.openxmlformats.org/drawingml/2006/table">
            <a:tbl>
              <a:tblPr/>
              <a:tblGrid>
                <a:gridCol w="1123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386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16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92616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50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S5-192367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Revised SID Study on Charging Aspects of Network Slicing : </a:t>
                      </a:r>
                      <a:r>
                        <a:rPr lang="en-GB" sz="1600" kern="12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SA#84 =&gt; SA#85  </a:t>
                      </a:r>
                      <a:endParaRPr lang="en-US" sz="1600" kern="12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Huawei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1919469"/>
                  </a:ext>
                </a:extLst>
              </a:tr>
              <a:tr h="635002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S5-192370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Revised WID on Nchf Online and Offline Charging Services : </a:t>
                      </a:r>
                      <a:r>
                        <a:rPr lang="en-GB" sz="1600" kern="12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SA#84 =&gt; SA#85 </a:t>
                      </a:r>
                      <a:endParaRPr lang="en-US" sz="1600" kern="12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Huawei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8101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Rel-16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0932409"/>
              </p:ext>
            </p:extLst>
          </p:nvPr>
        </p:nvGraphicFramePr>
        <p:xfrm>
          <a:off x="232011" y="1126698"/>
          <a:ext cx="10972802" cy="4969675"/>
        </p:xfrm>
        <a:graphic>
          <a:graphicData uri="http://schemas.openxmlformats.org/drawingml/2006/table">
            <a:tbl>
              <a:tblPr/>
              <a:tblGrid>
                <a:gridCol w="1182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45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9534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58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S5-192065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Rel-14 CR 32.297 Correction of Release Identifier extension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4983388"/>
                  </a:ext>
                </a:extLst>
              </a:tr>
              <a:tr h="37294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/>
                        </a:rPr>
                        <a:t>S5-192066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32.297 Correction of Release Identifier extension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6217165"/>
                  </a:ext>
                </a:extLst>
              </a:tr>
              <a:tr h="28448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/>
                        </a:rPr>
                        <a:t>S5-192059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dnn data type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659270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/>
                        </a:rPr>
                        <a:t>S5-192263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local sequence nb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1972154"/>
                  </a:ext>
                </a:extLst>
              </a:tr>
              <a:tr h="416657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/>
                        </a:rPr>
                        <a:t>S5-192215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Correcting spelling of timeOfFirstUsage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020921"/>
                  </a:ext>
                </a:extLst>
              </a:tr>
              <a:tr h="329171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/>
                        </a:rPr>
                        <a:t>S5-192217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Correcting of table for bindings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6555330"/>
                  </a:ext>
                </a:extLst>
              </a:tr>
              <a:tr h="416657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S5-192296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32.255 Correction of Qos Information 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5765033"/>
                  </a:ext>
                </a:extLst>
              </a:tr>
              <a:tr h="416657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S5-192297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 Qos Information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148420"/>
                  </a:ext>
                </a:extLst>
              </a:tr>
              <a:tr h="519708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S5-192298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 of Qos Information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6960213"/>
                  </a:ext>
                </a:extLst>
              </a:tr>
              <a:tr h="390723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S5-192299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32.255 Correction of user information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4518595"/>
                  </a:ext>
                </a:extLst>
              </a:tr>
              <a:tr h="37592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S5-192300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user information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94123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S5-192301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 of user information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2581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659214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Rel-16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8799182"/>
              </p:ext>
            </p:extLst>
          </p:nvPr>
        </p:nvGraphicFramePr>
        <p:xfrm>
          <a:off x="403791" y="1228298"/>
          <a:ext cx="10972802" cy="4671232"/>
        </p:xfrm>
        <a:graphic>
          <a:graphicData uri="http://schemas.openxmlformats.org/drawingml/2006/table">
            <a:tbl>
              <a:tblPr/>
              <a:tblGrid>
                <a:gridCol w="1182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45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9496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2971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S5-192302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32.255 Correction of serving network function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6217165"/>
                  </a:ext>
                </a:extLst>
              </a:tr>
              <a:tr h="45569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S5-192303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serving network function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148420"/>
                  </a:ext>
                </a:extLst>
              </a:tr>
              <a:tr h="37622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S5-192351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 of serving network function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058440"/>
                  </a:ext>
                </a:extLst>
              </a:tr>
              <a:tr h="371783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S5-192352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 of pDUSessionId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3039668"/>
                  </a:ext>
                </a:extLst>
              </a:tr>
              <a:tr h="392666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S5-192064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 of missing fields in PDU Information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777203"/>
                  </a:ext>
                </a:extLst>
              </a:tr>
              <a:tr h="364231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S5-192353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Rel-16 CR 32.255 Correction of Trigger Conditions for FBC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301458"/>
                  </a:ext>
                </a:extLst>
              </a:tr>
              <a:tr h="32549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S5-192354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Rel-16 CR 32.290 Correction of Multiple Unit Information in ChargingDataResponse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873227"/>
                  </a:ext>
                </a:extLst>
              </a:tr>
              <a:tr h="386725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S5-192355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Rel-16 CR 32.291 Correction of Multiple Unit Information in ChargingDataResponse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871747"/>
                  </a:ext>
                </a:extLst>
              </a:tr>
              <a:tr h="413913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S5-192356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Rel-16 CR 32.291 Correction of triggers in ChargingDataResponse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506190"/>
                  </a:ext>
                </a:extLst>
              </a:tr>
              <a:tr h="482039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S5-192357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Rel-16 CR 32.255 Remove Quota Consumption Time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184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289924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Rel-16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175432"/>
              </p:ext>
            </p:extLst>
          </p:nvPr>
        </p:nvGraphicFramePr>
        <p:xfrm>
          <a:off x="403791" y="1329898"/>
          <a:ext cx="10972802" cy="4601563"/>
        </p:xfrm>
        <a:graphic>
          <a:graphicData uri="http://schemas.openxmlformats.org/drawingml/2006/table">
            <a:tbl>
              <a:tblPr/>
              <a:tblGrid>
                <a:gridCol w="1182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45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9496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569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S5-192358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Rel-16 CR 32.290 Addition of failure handling and failover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148420"/>
                  </a:ext>
                </a:extLst>
              </a:tr>
              <a:tr h="371783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S5-192361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Rel-16 CR 32.291 Correction of RANSecondaryRATUsageReport occurrence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3039668"/>
                  </a:ext>
                </a:extLst>
              </a:tr>
              <a:tr h="392666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S5-192362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Correcting the Quota management Indicator in CDR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(New)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777203"/>
                  </a:ext>
                </a:extLst>
              </a:tr>
              <a:tr h="364231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S5-192363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Correcting the Used Unit Container definition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301458"/>
                  </a:ext>
                </a:extLst>
              </a:tr>
              <a:tr h="413913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S5-192364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Correcting of User Location Information definition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506190"/>
                  </a:ext>
                </a:extLst>
              </a:tr>
              <a:tr h="482039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/>
                        </a:rPr>
                        <a:t>S5-19236</a:t>
                      </a: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 of UE IP Addresses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1646423"/>
                  </a:ext>
                </a:extLst>
              </a:tr>
              <a:tr h="482039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/>
                        </a:rPr>
                        <a:t>S5-192369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UE IP Addresses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8843214"/>
                  </a:ext>
                </a:extLst>
              </a:tr>
              <a:tr h="388051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S5-192282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Rel-16 CR 32.298 Add offline charging data for CHF CDR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0000377"/>
                  </a:ext>
                </a:extLst>
              </a:tr>
              <a:tr h="333301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S5-192363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Correcting the Used Unit Container definition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6958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575008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(1/5)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6428495"/>
              </p:ext>
            </p:extLst>
          </p:nvPr>
        </p:nvGraphicFramePr>
        <p:xfrm>
          <a:off x="0" y="948717"/>
          <a:ext cx="12110936" cy="5328849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Volume Based Charging Aspects for VoLTE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VBCLTE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810021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50%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SA#84 – June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32.251, TS 32.260, TS 32.299, TS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It is clarified IMS charging is based on duration only.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Two specific "VoLTE bearer normal release" and "VoLTE bearer abnormal release" were introduce as new causes for CDRs closing.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TS 32.260 (S5-192276), CR TS 32.298 (S5-192277), CR TS 32.299 (S5-192278)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566608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43878</TotalTime>
  <Words>1389</Words>
  <Application>Microsoft Office PowerPoint</Application>
  <PresentationFormat>Widescreen</PresentationFormat>
  <Paragraphs>295</Paragraphs>
  <Slides>16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DengXian</vt:lpstr>
      <vt:lpstr>Gulim</vt:lpstr>
      <vt:lpstr>宋体</vt:lpstr>
      <vt:lpstr>Arial</vt:lpstr>
      <vt:lpstr>Calibri</vt:lpstr>
      <vt:lpstr>Times New Roman</vt:lpstr>
      <vt:lpstr>Wingdings</vt:lpstr>
      <vt:lpstr>Office Theme</vt:lpstr>
      <vt:lpstr>    SA5 CH SWG Exec Report SA5#124, 25 Febrary – 1st March 2019 Taipei,Taiwan </vt:lpstr>
      <vt:lpstr>Administrative aspects</vt:lpstr>
      <vt:lpstr>Incoming LSs</vt:lpstr>
      <vt:lpstr>Outgoing LSs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TRs / TSs to be sent to SA#83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Nokia mga1</cp:lastModifiedBy>
  <cp:revision>1199</cp:revision>
  <dcterms:created xsi:type="dcterms:W3CDTF">2008-08-30T09:32:10Z</dcterms:created>
  <dcterms:modified xsi:type="dcterms:W3CDTF">2019-03-01T05:45:30Z</dcterms:modified>
</cp:coreProperties>
</file>